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618" autoAdjust="0"/>
    <p:restoredTop sz="71813" autoAdjust="0"/>
  </p:normalViewPr>
  <p:slideViewPr>
    <p:cSldViewPr snapToGrid="0">
      <p:cViewPr varScale="1">
        <p:scale>
          <a:sx n="51" d="100"/>
          <a:sy n="51" d="100"/>
        </p:scale>
        <p:origin x="-1602"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8867B9-1B85-4022-B9EB-C6BACBF3537F}" type="datetimeFigureOut">
              <a:rPr lang="en-US" smtClean="0"/>
              <a:pPr/>
              <a:t>6/17/2020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5687A8-BE5B-4EC2-B8AE-FF0695A6218D}" type="slidenum">
              <a:rPr lang="en-US" smtClean="0"/>
              <a:pPr/>
              <a:t>‹#›</a:t>
            </a:fld>
            <a:endParaRPr lang="en-US" dirty="0"/>
          </a:p>
        </p:txBody>
      </p:sp>
    </p:spTree>
    <p:extLst>
      <p:ext uri="{BB962C8B-B14F-4D97-AF65-F5344CB8AC3E}">
        <p14:creationId xmlns="" xmlns:p14="http://schemas.microsoft.com/office/powerpoint/2010/main" val="2716676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Companies must put in place rules that are applied across all the staff following misconduct, unethical behavior, or even fraud-related cases. Precisely, healthcare organizations have specific and strict rules that apply to the entire nursing team to ensure that they work within the provisions of acceptable healthcare behavior. This presentation will majorly discuss corruption as among the ethical issue that is currently impacting healthcare practice adversely. Fraud involves the use of nurse's influence to benefit directly from transactions, bribery cases, or even matters to do with conflict of interest.    </a:t>
            </a:r>
          </a:p>
          <a:p>
            <a:endParaRPr lang="en-US" dirty="0"/>
          </a:p>
        </p:txBody>
      </p:sp>
      <p:sp>
        <p:nvSpPr>
          <p:cNvPr id="4" name="Slide Number Placeholder 3"/>
          <p:cNvSpPr>
            <a:spLocks noGrp="1"/>
          </p:cNvSpPr>
          <p:nvPr>
            <p:ph type="sldNum" sz="quarter" idx="10"/>
          </p:nvPr>
        </p:nvSpPr>
        <p:spPr/>
        <p:txBody>
          <a:bodyPr/>
          <a:lstStyle/>
          <a:p>
            <a:fld id="{A05687A8-BE5B-4EC2-B8AE-FF0695A6218D}" type="slidenum">
              <a:rPr lang="en-US" smtClean="0"/>
              <a:pPr/>
              <a:t>2</a:t>
            </a:fld>
            <a:endParaRPr lang="en-US" dirty="0"/>
          </a:p>
        </p:txBody>
      </p:sp>
    </p:spTree>
    <p:extLst>
      <p:ext uri="{BB962C8B-B14F-4D97-AF65-F5344CB8AC3E}">
        <p14:creationId xmlns="" xmlns:p14="http://schemas.microsoft.com/office/powerpoint/2010/main" val="1446074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ethical situation to be discussed is directly associated with the currently witnessed instances of occupational fraud in healthcare facilities.  The moral situation was experienced by a nurse whose close relative came seeking healthcare attention to the nursing facility he was working. Since the hospital provided healthcare services to a wide range of people, the patient was required to wait for several hours due to long waiting hours. The nurse was tasked with examining the patients before forwarding their files to the doctor for the further medication in addition to ensuring that those who came first were given the first priority. The patient engaged the nurse and requested him to consider her first since the queue was long, and she had other essential issues meet, promising to give out a tip. </a:t>
            </a:r>
          </a:p>
          <a:p>
            <a:endParaRPr lang="en-US" dirty="0"/>
          </a:p>
        </p:txBody>
      </p:sp>
      <p:sp>
        <p:nvSpPr>
          <p:cNvPr id="4" name="Slide Number Placeholder 3"/>
          <p:cNvSpPr>
            <a:spLocks noGrp="1"/>
          </p:cNvSpPr>
          <p:nvPr>
            <p:ph type="sldNum" sz="quarter" idx="10"/>
          </p:nvPr>
        </p:nvSpPr>
        <p:spPr/>
        <p:txBody>
          <a:bodyPr/>
          <a:lstStyle/>
          <a:p>
            <a:fld id="{A05687A8-BE5B-4EC2-B8AE-FF0695A6218D}" type="slidenum">
              <a:rPr lang="en-US" smtClean="0"/>
              <a:pPr/>
              <a:t>3</a:t>
            </a:fld>
            <a:endParaRPr lang="en-US" dirty="0"/>
          </a:p>
        </p:txBody>
      </p:sp>
    </p:spTree>
    <p:extLst>
      <p:ext uri="{BB962C8B-B14F-4D97-AF65-F5344CB8AC3E}">
        <p14:creationId xmlns="" xmlns:p14="http://schemas.microsoft.com/office/powerpoint/2010/main" val="1459422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above-discussed situation amounted to an ethical dilemma when viewed from a nurse's perspective. Notably, the nurse was torn between favoring the relative and working within the provisions of his duty.  The nurse had the capacity to favor the patients, although the practice could contradict the nursing practice's ethical requirements. The nurse realized that other patients might see an aspect of unprofessionalism or unethical behavior, and he advised the patient (relative) to wait for her turn. Additionally, accepting the tip could be equated to healthcare fraud.</a:t>
            </a:r>
          </a:p>
          <a:p>
            <a:endParaRPr lang="en-US" dirty="0"/>
          </a:p>
        </p:txBody>
      </p:sp>
      <p:sp>
        <p:nvSpPr>
          <p:cNvPr id="4" name="Slide Number Placeholder 3"/>
          <p:cNvSpPr>
            <a:spLocks noGrp="1"/>
          </p:cNvSpPr>
          <p:nvPr>
            <p:ph type="sldNum" sz="quarter" idx="10"/>
          </p:nvPr>
        </p:nvSpPr>
        <p:spPr/>
        <p:txBody>
          <a:bodyPr/>
          <a:lstStyle/>
          <a:p>
            <a:fld id="{A05687A8-BE5B-4EC2-B8AE-FF0695A6218D}" type="slidenum">
              <a:rPr lang="en-US" smtClean="0"/>
              <a:pPr/>
              <a:t>4</a:t>
            </a:fld>
            <a:endParaRPr lang="en-US" dirty="0"/>
          </a:p>
        </p:txBody>
      </p:sp>
    </p:spTree>
    <p:extLst>
      <p:ext uri="{BB962C8B-B14F-4D97-AF65-F5344CB8AC3E}">
        <p14:creationId xmlns="" xmlns:p14="http://schemas.microsoft.com/office/powerpoint/2010/main" val="1257681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Among the provisions of the code of ethics which directly related to the above-illustrated situation is non-maleficence among the nursing team.  Non-maleficence basically means that a nurse should not do any harm to the patients, both physically and emotionally. According to Epstein &amp; Turner (2015), ensuring non-maleficence in nursing facilities contributes hugely to attaining goals and objectives more efficiently. It is worth noting that the primary purpose of every nursing unit is to provide personalized services, thus the main reason for not giving out services that may harm a patient.  </a:t>
            </a:r>
          </a:p>
          <a:p>
            <a:endParaRPr lang="en-US" dirty="0"/>
          </a:p>
        </p:txBody>
      </p:sp>
      <p:sp>
        <p:nvSpPr>
          <p:cNvPr id="4" name="Slide Number Placeholder 3"/>
          <p:cNvSpPr>
            <a:spLocks noGrp="1"/>
          </p:cNvSpPr>
          <p:nvPr>
            <p:ph type="sldNum" sz="quarter" idx="10"/>
          </p:nvPr>
        </p:nvSpPr>
        <p:spPr/>
        <p:txBody>
          <a:bodyPr/>
          <a:lstStyle/>
          <a:p>
            <a:fld id="{A05687A8-BE5B-4EC2-B8AE-FF0695A6218D}" type="slidenum">
              <a:rPr lang="en-US" smtClean="0"/>
              <a:pPr/>
              <a:t>5</a:t>
            </a:fld>
            <a:endParaRPr lang="en-US" dirty="0"/>
          </a:p>
        </p:txBody>
      </p:sp>
    </p:spTree>
    <p:extLst>
      <p:ext uri="{BB962C8B-B14F-4D97-AF65-F5344CB8AC3E}">
        <p14:creationId xmlns="" xmlns:p14="http://schemas.microsoft.com/office/powerpoint/2010/main" val="886012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Non-maleficence is related to the above-discussed situation in the sense that nurses' decisions should not harm or impact the patients adversely. Epstein &amp; Turner (2015) highlight that the decisions made in hospitals should not be based on nurses' interests. Based on the provisions of the above scenario, it is evident that the nurse's decision could harm other patients if he could have followed the instructions of his cousin (Epstein &amp; Turner, 2015). Equally, the patients who received the service ticket before him could be emotionally harmed if the nurse’s cousin was given the first priority.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05687A8-BE5B-4EC2-B8AE-FF0695A6218D}" type="slidenum">
              <a:rPr lang="en-US" smtClean="0"/>
              <a:pPr/>
              <a:t>6</a:t>
            </a:fld>
            <a:endParaRPr lang="en-US" dirty="0"/>
          </a:p>
        </p:txBody>
      </p:sp>
    </p:spTree>
    <p:extLst>
      <p:ext uri="{BB962C8B-B14F-4D97-AF65-F5344CB8AC3E}">
        <p14:creationId xmlns="" xmlns:p14="http://schemas.microsoft.com/office/powerpoint/2010/main" val="3600200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first ethical principle that may arise when addressing the situation discussed above is beneficence. Tinnon, Masters &amp; Butts (2018) opine that the nurses should ensure that patients benefit fully from the services provided in the nursing facilities. Concerning the situation under discussion, the nurse wanted to ensure that the patient (relative) enjoyed the services that were provided. It is, however, worth noting that the nurse could not execute duty in favor of his cousin, yet it is against the provisions of nursing ethics. Overly, the nursing services should be geared towards benefiting patients equally, and nepotism could not work out in the above-illustrated scenario.      </a:t>
            </a:r>
          </a:p>
          <a:p>
            <a:endParaRPr lang="en-US" dirty="0"/>
          </a:p>
        </p:txBody>
      </p:sp>
      <p:sp>
        <p:nvSpPr>
          <p:cNvPr id="4" name="Slide Number Placeholder 3"/>
          <p:cNvSpPr>
            <a:spLocks noGrp="1"/>
          </p:cNvSpPr>
          <p:nvPr>
            <p:ph type="sldNum" sz="quarter" idx="10"/>
          </p:nvPr>
        </p:nvSpPr>
        <p:spPr/>
        <p:txBody>
          <a:bodyPr/>
          <a:lstStyle/>
          <a:p>
            <a:fld id="{A05687A8-BE5B-4EC2-B8AE-FF0695A6218D}" type="slidenum">
              <a:rPr lang="en-US" smtClean="0"/>
              <a:pPr/>
              <a:t>7</a:t>
            </a:fld>
            <a:endParaRPr lang="en-US" dirty="0"/>
          </a:p>
        </p:txBody>
      </p:sp>
    </p:spTree>
    <p:extLst>
      <p:ext uri="{BB962C8B-B14F-4D97-AF65-F5344CB8AC3E}">
        <p14:creationId xmlns="" xmlns:p14="http://schemas.microsoft.com/office/powerpoint/2010/main" val="1830150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principle of fairness can as well be experienced by a nurse when dealing with a situation similar to the one discussed above. Tinnon, Masters &amp; Butts, (2018) suggest that the principle of justice is entirely concerned about ensuring fairness on the services provides to the patients. Again the decision made by nurses should be free from bias in a bid to attain an equal distribution of resources. In relation, if the nurse could act according to his cousin's request, there would be no justice, hence leading to unfair services. Overall, nurses should be guided by virtue of fairness when taking care of patients, except for emergency cases. </a:t>
            </a:r>
          </a:p>
          <a:p>
            <a:endParaRPr lang="en-US" dirty="0"/>
          </a:p>
        </p:txBody>
      </p:sp>
      <p:sp>
        <p:nvSpPr>
          <p:cNvPr id="4" name="Slide Number Placeholder 3"/>
          <p:cNvSpPr>
            <a:spLocks noGrp="1"/>
          </p:cNvSpPr>
          <p:nvPr>
            <p:ph type="sldNum" sz="quarter" idx="10"/>
          </p:nvPr>
        </p:nvSpPr>
        <p:spPr/>
        <p:txBody>
          <a:bodyPr/>
          <a:lstStyle/>
          <a:p>
            <a:fld id="{A05687A8-BE5B-4EC2-B8AE-FF0695A6218D}" type="slidenum">
              <a:rPr lang="en-US" smtClean="0"/>
              <a:pPr/>
              <a:t>8</a:t>
            </a:fld>
            <a:endParaRPr lang="en-US" dirty="0"/>
          </a:p>
        </p:txBody>
      </p:sp>
    </p:spTree>
    <p:extLst>
      <p:ext uri="{BB962C8B-B14F-4D97-AF65-F5344CB8AC3E}">
        <p14:creationId xmlns="" xmlns:p14="http://schemas.microsoft.com/office/powerpoint/2010/main" val="2701768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Nurses can lessen the impact of corruption by promoting information campaigns where the clinicians and patients are educated more on hospital regulations. According to Hudson &amp; Claasen (2017), nurses should instigate their seniors to provide comprehensive information to the entire nursing team as well as patients on various approaches to avoiding corruption and nepotism. Again, nurses should be at the forefront when it comes to emphasizing the increase in accountability and transparency during decision making. Hudson &amp; Claasen (2017) further highlight that nurses should encourage their peers to focus more on transparency and accountability during decision-making. </a:t>
            </a:r>
            <a:endParaRPr lang="en-US" dirty="0"/>
          </a:p>
        </p:txBody>
      </p:sp>
      <p:sp>
        <p:nvSpPr>
          <p:cNvPr id="4" name="Slide Number Placeholder 3"/>
          <p:cNvSpPr>
            <a:spLocks noGrp="1"/>
          </p:cNvSpPr>
          <p:nvPr>
            <p:ph type="sldNum" sz="quarter" idx="10"/>
          </p:nvPr>
        </p:nvSpPr>
        <p:spPr/>
        <p:txBody>
          <a:bodyPr/>
          <a:lstStyle/>
          <a:p>
            <a:fld id="{A05687A8-BE5B-4EC2-B8AE-FF0695A6218D}" type="slidenum">
              <a:rPr lang="en-US" smtClean="0"/>
              <a:pPr/>
              <a:t>9</a:t>
            </a:fld>
            <a:endParaRPr lang="en-US" dirty="0"/>
          </a:p>
        </p:txBody>
      </p:sp>
    </p:spTree>
    <p:extLst>
      <p:ext uri="{BB962C8B-B14F-4D97-AF65-F5344CB8AC3E}">
        <p14:creationId xmlns="" xmlns:p14="http://schemas.microsoft.com/office/powerpoint/2010/main" val="1481950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Promoting detection and punishment of corruption cases is another approach nurses can utilize to lessen corruption cases. Nurses should always ensure that matters relating to corruption, healthcare fraud, and nepotism have standard rules for straightening such issues. Overall, nurses should always ensure that those involved in healthcare fraud cases are subject to the relevant jurisdiction. Hudson &amp; Claasen (2017) further suggest that nurses should work collectively to ensure that anti-corruption agencies are in place to prevent and suppress healthcare fraud-related issues.   </a:t>
            </a:r>
          </a:p>
          <a:p>
            <a:endParaRPr lang="en-US" dirty="0"/>
          </a:p>
        </p:txBody>
      </p:sp>
      <p:sp>
        <p:nvSpPr>
          <p:cNvPr id="4" name="Slide Number Placeholder 3"/>
          <p:cNvSpPr>
            <a:spLocks noGrp="1"/>
          </p:cNvSpPr>
          <p:nvPr>
            <p:ph type="sldNum" sz="quarter" idx="10"/>
          </p:nvPr>
        </p:nvSpPr>
        <p:spPr/>
        <p:txBody>
          <a:bodyPr/>
          <a:lstStyle/>
          <a:p>
            <a:fld id="{A05687A8-BE5B-4EC2-B8AE-FF0695A6218D}" type="slidenum">
              <a:rPr lang="en-US" smtClean="0"/>
              <a:pPr/>
              <a:t>10</a:t>
            </a:fld>
            <a:endParaRPr lang="en-US" dirty="0"/>
          </a:p>
        </p:txBody>
      </p:sp>
    </p:spTree>
    <p:extLst>
      <p:ext uri="{BB962C8B-B14F-4D97-AF65-F5344CB8AC3E}">
        <p14:creationId xmlns="" xmlns:p14="http://schemas.microsoft.com/office/powerpoint/2010/main" val="23229902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All in all, occupational and healthcare fraud are common among healthcare facilities, and they are issues that can be managed by following nursing regulations to the latter. Again, the situation described involving a nurse and his relative, who was a patient, is a clear indication that corruption and nepotism are still active in healthcare facilities. The presentation has confirmed that Non-maleficence, injustice, and beneficence are the ethical principles that are directly related to the case scenario outlined above. Occupational and healthcare fraud can be suppressed by advocating for information campaigns and emphasizing nurses' transparency and accountability.            </a:t>
            </a:r>
          </a:p>
          <a:p>
            <a:endParaRPr lang="en-US" dirty="0"/>
          </a:p>
        </p:txBody>
      </p:sp>
      <p:sp>
        <p:nvSpPr>
          <p:cNvPr id="4" name="Slide Number Placeholder 3"/>
          <p:cNvSpPr>
            <a:spLocks noGrp="1"/>
          </p:cNvSpPr>
          <p:nvPr>
            <p:ph type="sldNum" sz="quarter" idx="10"/>
          </p:nvPr>
        </p:nvSpPr>
        <p:spPr/>
        <p:txBody>
          <a:bodyPr/>
          <a:lstStyle/>
          <a:p>
            <a:fld id="{A05687A8-BE5B-4EC2-B8AE-FF0695A6218D}" type="slidenum">
              <a:rPr lang="en-US" smtClean="0"/>
              <a:pPr/>
              <a:t>11</a:t>
            </a:fld>
            <a:endParaRPr lang="en-US" dirty="0"/>
          </a:p>
        </p:txBody>
      </p:sp>
    </p:spTree>
    <p:extLst>
      <p:ext uri="{BB962C8B-B14F-4D97-AF65-F5344CB8AC3E}">
        <p14:creationId xmlns="" xmlns:p14="http://schemas.microsoft.com/office/powerpoint/2010/main" val="3168853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91A853D-A76D-4EBC-AF09-EBD507A45699}" type="datetimeFigureOut">
              <a:rPr lang="en-US" smtClean="0"/>
              <a:pPr/>
              <a:t>6/17/2020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E7028E-205B-44C0-B8C9-92D455954189}" type="slidenum">
              <a:rPr lang="en-US" smtClean="0"/>
              <a:pPr/>
              <a:t>‹#›</a:t>
            </a:fld>
            <a:endParaRPr lang="en-US" dirty="0"/>
          </a:p>
        </p:txBody>
      </p:sp>
    </p:spTree>
    <p:extLst>
      <p:ext uri="{BB962C8B-B14F-4D97-AF65-F5344CB8AC3E}">
        <p14:creationId xmlns="" xmlns:p14="http://schemas.microsoft.com/office/powerpoint/2010/main" val="1645216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1A853D-A76D-4EBC-AF09-EBD507A45699}" type="datetimeFigureOut">
              <a:rPr lang="en-US" smtClean="0"/>
              <a:pPr/>
              <a:t>6/17/2020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E7028E-205B-44C0-B8C9-92D455954189}" type="slidenum">
              <a:rPr lang="en-US" smtClean="0"/>
              <a:pPr/>
              <a:t>‹#›</a:t>
            </a:fld>
            <a:endParaRPr lang="en-US" dirty="0"/>
          </a:p>
        </p:txBody>
      </p:sp>
    </p:spTree>
    <p:extLst>
      <p:ext uri="{BB962C8B-B14F-4D97-AF65-F5344CB8AC3E}">
        <p14:creationId xmlns="" xmlns:p14="http://schemas.microsoft.com/office/powerpoint/2010/main" val="28303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1A853D-A76D-4EBC-AF09-EBD507A45699}" type="datetimeFigureOut">
              <a:rPr lang="en-US" smtClean="0"/>
              <a:pPr/>
              <a:t>6/17/2020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E7028E-205B-44C0-B8C9-92D455954189}" type="slidenum">
              <a:rPr lang="en-US" smtClean="0"/>
              <a:pPr/>
              <a:t>‹#›</a:t>
            </a:fld>
            <a:endParaRPr lang="en-US" dirty="0"/>
          </a:p>
        </p:txBody>
      </p:sp>
    </p:spTree>
    <p:extLst>
      <p:ext uri="{BB962C8B-B14F-4D97-AF65-F5344CB8AC3E}">
        <p14:creationId xmlns="" xmlns:p14="http://schemas.microsoft.com/office/powerpoint/2010/main" val="794388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91A853D-A76D-4EBC-AF09-EBD507A45699}" type="datetimeFigureOut">
              <a:rPr lang="en-US" smtClean="0"/>
              <a:pPr/>
              <a:t>6/17/2020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E7028E-205B-44C0-B8C9-92D455954189}" type="slidenum">
              <a:rPr lang="en-US" smtClean="0"/>
              <a:pPr/>
              <a:t>‹#›</a:t>
            </a:fld>
            <a:endParaRPr lang="en-US" dirty="0"/>
          </a:p>
        </p:txBody>
      </p:sp>
    </p:spTree>
    <p:extLst>
      <p:ext uri="{BB962C8B-B14F-4D97-AF65-F5344CB8AC3E}">
        <p14:creationId xmlns="" xmlns:p14="http://schemas.microsoft.com/office/powerpoint/2010/main" val="2136374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1A853D-A76D-4EBC-AF09-EBD507A45699}" type="datetimeFigureOut">
              <a:rPr lang="en-US" smtClean="0"/>
              <a:pPr/>
              <a:t>6/17/2020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2E7028E-205B-44C0-B8C9-92D455954189}" type="slidenum">
              <a:rPr lang="en-US" smtClean="0"/>
              <a:pPr/>
              <a:t>‹#›</a:t>
            </a:fld>
            <a:endParaRPr lang="en-US" dirty="0"/>
          </a:p>
        </p:txBody>
      </p:sp>
    </p:spTree>
    <p:extLst>
      <p:ext uri="{BB962C8B-B14F-4D97-AF65-F5344CB8AC3E}">
        <p14:creationId xmlns="" xmlns:p14="http://schemas.microsoft.com/office/powerpoint/2010/main" val="2640895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91A853D-A76D-4EBC-AF09-EBD507A45699}" type="datetimeFigureOut">
              <a:rPr lang="en-US" smtClean="0"/>
              <a:pPr/>
              <a:t>6/17/2020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2E7028E-205B-44C0-B8C9-92D455954189}" type="slidenum">
              <a:rPr lang="en-US" smtClean="0"/>
              <a:pPr/>
              <a:t>‹#›</a:t>
            </a:fld>
            <a:endParaRPr lang="en-US" dirty="0"/>
          </a:p>
        </p:txBody>
      </p:sp>
    </p:spTree>
    <p:extLst>
      <p:ext uri="{BB962C8B-B14F-4D97-AF65-F5344CB8AC3E}">
        <p14:creationId xmlns="" xmlns:p14="http://schemas.microsoft.com/office/powerpoint/2010/main" val="2077032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1A853D-A76D-4EBC-AF09-EBD507A45699}" type="datetimeFigureOut">
              <a:rPr lang="en-US" smtClean="0"/>
              <a:pPr/>
              <a:t>6/17/2020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2E7028E-205B-44C0-B8C9-92D455954189}" type="slidenum">
              <a:rPr lang="en-US" smtClean="0"/>
              <a:pPr/>
              <a:t>‹#›</a:t>
            </a:fld>
            <a:endParaRPr lang="en-US" dirty="0"/>
          </a:p>
        </p:txBody>
      </p:sp>
    </p:spTree>
    <p:extLst>
      <p:ext uri="{BB962C8B-B14F-4D97-AF65-F5344CB8AC3E}">
        <p14:creationId xmlns="" xmlns:p14="http://schemas.microsoft.com/office/powerpoint/2010/main" val="1919692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1A853D-A76D-4EBC-AF09-EBD507A45699}" type="datetimeFigureOut">
              <a:rPr lang="en-US" smtClean="0"/>
              <a:pPr/>
              <a:t>6/17/2020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E7028E-205B-44C0-B8C9-92D455954189}" type="slidenum">
              <a:rPr lang="en-US" smtClean="0"/>
              <a:pPr/>
              <a:t>‹#›</a:t>
            </a:fld>
            <a:endParaRPr lang="en-US" dirty="0"/>
          </a:p>
        </p:txBody>
      </p:sp>
    </p:spTree>
    <p:extLst>
      <p:ext uri="{BB962C8B-B14F-4D97-AF65-F5344CB8AC3E}">
        <p14:creationId xmlns="" xmlns:p14="http://schemas.microsoft.com/office/powerpoint/2010/main" val="940527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1A853D-A76D-4EBC-AF09-EBD507A45699}" type="datetimeFigureOut">
              <a:rPr lang="en-US" smtClean="0"/>
              <a:pPr/>
              <a:t>6/17/2020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E7028E-205B-44C0-B8C9-92D455954189}" type="slidenum">
              <a:rPr lang="en-US" smtClean="0"/>
              <a:pPr/>
              <a:t>‹#›</a:t>
            </a:fld>
            <a:endParaRPr lang="en-US" dirty="0"/>
          </a:p>
        </p:txBody>
      </p:sp>
    </p:spTree>
    <p:extLst>
      <p:ext uri="{BB962C8B-B14F-4D97-AF65-F5344CB8AC3E}">
        <p14:creationId xmlns="" xmlns:p14="http://schemas.microsoft.com/office/powerpoint/2010/main" val="2202935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1A853D-A76D-4EBC-AF09-EBD507A45699}" type="datetimeFigureOut">
              <a:rPr lang="en-US" smtClean="0"/>
              <a:pPr/>
              <a:t>6/17/2020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E7028E-205B-44C0-B8C9-92D455954189}" type="slidenum">
              <a:rPr lang="en-US" smtClean="0"/>
              <a:pPr/>
              <a:t>‹#›</a:t>
            </a:fld>
            <a:endParaRPr lang="en-US" dirty="0"/>
          </a:p>
        </p:txBody>
      </p:sp>
    </p:spTree>
    <p:extLst>
      <p:ext uri="{BB962C8B-B14F-4D97-AF65-F5344CB8AC3E}">
        <p14:creationId xmlns="" xmlns:p14="http://schemas.microsoft.com/office/powerpoint/2010/main" val="2475102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1A853D-A76D-4EBC-AF09-EBD507A45699}" type="datetimeFigureOut">
              <a:rPr lang="en-US" smtClean="0"/>
              <a:pPr/>
              <a:t>6/17/2020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E7028E-205B-44C0-B8C9-92D455954189}" type="slidenum">
              <a:rPr lang="en-US" smtClean="0"/>
              <a:pPr/>
              <a:t>‹#›</a:t>
            </a:fld>
            <a:endParaRPr lang="en-US" dirty="0"/>
          </a:p>
        </p:txBody>
      </p:sp>
    </p:spTree>
    <p:extLst>
      <p:ext uri="{BB962C8B-B14F-4D97-AF65-F5344CB8AC3E}">
        <p14:creationId xmlns="" xmlns:p14="http://schemas.microsoft.com/office/powerpoint/2010/main" val="1516406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1A853D-A76D-4EBC-AF09-EBD507A45699}" type="datetimeFigureOut">
              <a:rPr lang="en-US" smtClean="0"/>
              <a:pPr/>
              <a:t>6/17/2020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E7028E-205B-44C0-B8C9-92D455954189}" type="slidenum">
              <a:rPr lang="en-US" smtClean="0"/>
              <a:pPr/>
              <a:t>‹#›</a:t>
            </a:fld>
            <a:endParaRPr lang="en-US" dirty="0"/>
          </a:p>
        </p:txBody>
      </p:sp>
    </p:spTree>
    <p:extLst>
      <p:ext uri="{BB962C8B-B14F-4D97-AF65-F5344CB8AC3E}">
        <p14:creationId xmlns="" xmlns:p14="http://schemas.microsoft.com/office/powerpoint/2010/main" val="10619248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48168"/>
            <a:ext cx="9144000" cy="1337480"/>
          </a:xfrm>
        </p:spPr>
        <p:txBody>
          <a:bodyPr>
            <a:normAutofit fontScale="90000"/>
          </a:bodyPr>
          <a:lstStyle/>
          <a:p>
            <a:r>
              <a:rPr lang="en-US" sz="3600" dirty="0" smtClean="0">
                <a:latin typeface="Times New Roman" panose="02020603050405020304" pitchFamily="18" charset="0"/>
                <a:cs typeface="Times New Roman" panose="02020603050405020304" pitchFamily="18" charset="0"/>
              </a:rPr>
              <a:t/>
            </a:r>
            <a:br>
              <a:rPr lang="en-US" sz="3600" dirty="0" smtClean="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r>
            <a:br>
              <a:rPr lang="en-US" sz="3600" dirty="0">
                <a:latin typeface="Times New Roman" panose="02020603050405020304" pitchFamily="18" charset="0"/>
                <a:cs typeface="Times New Roman" panose="02020603050405020304" pitchFamily="18" charset="0"/>
              </a:rPr>
            </a:br>
            <a:r>
              <a:rPr lang="en-US" sz="3600" dirty="0" smtClean="0">
                <a:latin typeface="Times New Roman" panose="02020603050405020304" pitchFamily="18" charset="0"/>
                <a:cs typeface="Times New Roman" panose="02020603050405020304" pitchFamily="18" charset="0"/>
              </a:rPr>
              <a:t/>
            </a:r>
            <a:br>
              <a:rPr lang="en-US" sz="3600" dirty="0" smtClean="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r>
            <a:br>
              <a:rPr lang="en-US" sz="3600" dirty="0">
                <a:latin typeface="Times New Roman" panose="02020603050405020304" pitchFamily="18" charset="0"/>
                <a:cs typeface="Times New Roman" panose="02020603050405020304" pitchFamily="18" charset="0"/>
              </a:rPr>
            </a:br>
            <a:r>
              <a:rPr lang="en-US" sz="3600" dirty="0" smtClean="0">
                <a:latin typeface="Times New Roman" panose="02020603050405020304" pitchFamily="18" charset="0"/>
                <a:cs typeface="Times New Roman" panose="02020603050405020304" pitchFamily="18" charset="0"/>
              </a:rPr>
              <a:t/>
            </a:r>
            <a:br>
              <a:rPr lang="en-US" sz="3600" dirty="0" smtClean="0">
                <a:latin typeface="Times New Roman" panose="02020603050405020304" pitchFamily="18" charset="0"/>
                <a:cs typeface="Times New Roman" panose="02020603050405020304" pitchFamily="18" charset="0"/>
              </a:rPr>
            </a:br>
            <a:r>
              <a:rPr lang="en-US" sz="3600" dirty="0" smtClean="0">
                <a:latin typeface="Times New Roman" panose="02020603050405020304" pitchFamily="18" charset="0"/>
                <a:cs typeface="Times New Roman" panose="02020603050405020304" pitchFamily="18" charset="0"/>
              </a:rPr>
              <a:t>Occupational </a:t>
            </a:r>
            <a:r>
              <a:rPr lang="en-US" sz="3600" dirty="0">
                <a:latin typeface="Times New Roman" panose="02020603050405020304" pitchFamily="18" charset="0"/>
                <a:cs typeface="Times New Roman" panose="02020603050405020304" pitchFamily="18" charset="0"/>
              </a:rPr>
              <a:t>Fraud and Abuse</a:t>
            </a:r>
            <a:r>
              <a:rPr lang="en-US" dirty="0"/>
              <a:t/>
            </a:r>
            <a:br>
              <a:rPr lang="en-US" dirty="0"/>
            </a:br>
            <a:endParaRPr lang="en-US" dirty="0"/>
          </a:p>
        </p:txBody>
      </p:sp>
      <p:pic>
        <p:nvPicPr>
          <p:cNvPr id="4" name="Picture 3"/>
          <p:cNvPicPr>
            <a:picLocks noChangeAspect="1"/>
          </p:cNvPicPr>
          <p:nvPr/>
        </p:nvPicPr>
        <p:blipFill>
          <a:blip r:embed="rId2"/>
          <a:stretch>
            <a:fillRect/>
          </a:stretch>
        </p:blipFill>
        <p:spPr>
          <a:xfrm>
            <a:off x="3329416" y="1316908"/>
            <a:ext cx="5533167" cy="3682070"/>
          </a:xfrm>
          <a:prstGeom prst="rect">
            <a:avLst/>
          </a:prstGeom>
        </p:spPr>
      </p:pic>
      <p:sp>
        <p:nvSpPr>
          <p:cNvPr id="3" name="Subtitle 2"/>
          <p:cNvSpPr>
            <a:spLocks noGrp="1"/>
          </p:cNvSpPr>
          <p:nvPr>
            <p:ph type="subTitle" idx="1"/>
          </p:nvPr>
        </p:nvSpPr>
        <p:spPr>
          <a:xfrm>
            <a:off x="1121664" y="5090390"/>
            <a:ext cx="9058656" cy="762559"/>
          </a:xfrm>
        </p:spPr>
        <p:txBody>
          <a:bodyPr>
            <a:noAutofit/>
          </a:bodyPr>
          <a:lstStyle/>
          <a:p>
            <a:r>
              <a:rPr lang="en-US" sz="3600" dirty="0" smtClean="0">
                <a:latin typeface="Times New Roman" panose="02020603050405020304" pitchFamily="18" charset="0"/>
                <a:cs typeface="Times New Roman" panose="02020603050405020304" pitchFamily="18" charset="0"/>
              </a:rPr>
              <a:t>Healthcare Fraud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840919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0702" y="135386"/>
            <a:ext cx="10384809" cy="586854"/>
          </a:xfrm>
        </p:spPr>
        <p:txBody>
          <a:bodyPr>
            <a:normAutofit fontScale="90000"/>
          </a:bodyPr>
          <a:lstStyle/>
          <a:p>
            <a:pPr algn="ctr"/>
            <a:r>
              <a:rPr lang="en-US" sz="3600" dirty="0" smtClean="0">
                <a:latin typeface="Times New Roman" panose="02020603050405020304" pitchFamily="18" charset="0"/>
                <a:cs typeface="Times New Roman" panose="02020603050405020304" pitchFamily="18" charset="0"/>
              </a:rPr>
              <a:t/>
            </a:r>
            <a:br>
              <a:rPr lang="en-US" sz="3600" dirty="0" smtClean="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r>
            <a:br>
              <a:rPr lang="en-US" sz="3600" dirty="0">
                <a:latin typeface="Times New Roman" panose="02020603050405020304" pitchFamily="18" charset="0"/>
                <a:cs typeface="Times New Roman" panose="02020603050405020304" pitchFamily="18" charset="0"/>
              </a:rPr>
            </a:br>
            <a:r>
              <a:rPr lang="en-US" sz="3600" dirty="0" smtClean="0">
                <a:latin typeface="Times New Roman" panose="02020603050405020304" pitchFamily="18" charset="0"/>
                <a:cs typeface="Times New Roman" panose="02020603050405020304" pitchFamily="18" charset="0"/>
              </a:rPr>
              <a:t/>
            </a:r>
            <a:br>
              <a:rPr lang="en-US" sz="3600" dirty="0" smtClean="0">
                <a:latin typeface="Times New Roman" panose="02020603050405020304" pitchFamily="18" charset="0"/>
                <a:cs typeface="Times New Roman" panose="02020603050405020304" pitchFamily="18" charset="0"/>
              </a:rPr>
            </a:br>
            <a:r>
              <a:rPr lang="en-US" sz="3600" dirty="0" smtClean="0">
                <a:latin typeface="Times New Roman" panose="02020603050405020304" pitchFamily="18" charset="0"/>
                <a:cs typeface="Times New Roman" panose="02020603050405020304" pitchFamily="18" charset="0"/>
              </a:rPr>
              <a:t>Introduction</a:t>
            </a:r>
            <a:r>
              <a:rPr lang="en-US" dirty="0"/>
              <a:t/>
            </a:r>
            <a:br>
              <a:rPr lang="en-US" dirty="0"/>
            </a:br>
            <a:r>
              <a:rPr lang="en-US" dirty="0"/>
              <a:t/>
            </a:r>
            <a:br>
              <a:rPr lang="en-US" dirty="0"/>
            </a:br>
            <a:endParaRPr lang="en-US" dirty="0"/>
          </a:p>
        </p:txBody>
      </p:sp>
      <p:sp>
        <p:nvSpPr>
          <p:cNvPr id="3" name="Content Placeholder 2"/>
          <p:cNvSpPr>
            <a:spLocks noGrp="1"/>
          </p:cNvSpPr>
          <p:nvPr>
            <p:ph idx="1"/>
          </p:nvPr>
        </p:nvSpPr>
        <p:spPr>
          <a:xfrm>
            <a:off x="791570" y="941696"/>
            <a:ext cx="6139582" cy="5235267"/>
          </a:xfrm>
        </p:spPr>
        <p:txBody>
          <a:bodyPr>
            <a:normAutofit/>
          </a:bodyPr>
          <a:lstStyle/>
          <a:p>
            <a:r>
              <a:rPr lang="en-US" dirty="0" smtClean="0">
                <a:latin typeface="Times New Roman" panose="02020603050405020304" pitchFamily="18" charset="0"/>
                <a:cs typeface="Times New Roman" panose="02020603050405020304" pitchFamily="18" charset="0"/>
              </a:rPr>
              <a:t>There must be rules governing </a:t>
            </a:r>
            <a:r>
              <a:rPr lang="en-US" dirty="0">
                <a:latin typeface="Times New Roman" panose="02020603050405020304" pitchFamily="18" charset="0"/>
                <a:cs typeface="Times New Roman" panose="02020603050405020304" pitchFamily="18" charset="0"/>
              </a:rPr>
              <a:t>misconduct, unethical behavior, or even fraud-related </a:t>
            </a:r>
            <a:r>
              <a:rPr lang="en-US" dirty="0" smtClean="0">
                <a:latin typeface="Times New Roman" panose="02020603050405020304" pitchFamily="18" charset="0"/>
                <a:cs typeface="Times New Roman" panose="02020603050405020304" pitchFamily="18" charset="0"/>
              </a:rPr>
              <a:t>cases in healthcare industry </a:t>
            </a: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healthcare organizations have specific and strict rules that apply to the entire nursing team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Corruption will be discussed in the presentation as form of healthcare fraud</a:t>
            </a:r>
          </a:p>
          <a:p>
            <a:r>
              <a:rPr lang="en-US" dirty="0" smtClean="0">
                <a:latin typeface="Times New Roman" panose="02020603050405020304" pitchFamily="18" charset="0"/>
                <a:cs typeface="Times New Roman" panose="02020603050405020304" pitchFamily="18" charset="0"/>
              </a:rPr>
              <a:t>Nurses commits occupational fraud due to their much influence on healthcare processes.    </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836252" y="946594"/>
            <a:ext cx="5215541" cy="2985326"/>
          </a:xfrm>
          <a:prstGeom prst="rect">
            <a:avLst/>
          </a:prstGeom>
        </p:spPr>
      </p:pic>
    </p:spTree>
    <p:extLst>
      <p:ext uri="{BB962C8B-B14F-4D97-AF65-F5344CB8AC3E}">
        <p14:creationId xmlns="" xmlns:p14="http://schemas.microsoft.com/office/powerpoint/2010/main" val="1666595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a:latin typeface="Times New Roman" panose="02020603050405020304" pitchFamily="18" charset="0"/>
                <a:cs typeface="Times New Roman" panose="02020603050405020304" pitchFamily="18" charset="0"/>
              </a:rPr>
              <a:t>Description of the ethical situation</a:t>
            </a:r>
            <a:r>
              <a:rPr lang="en-US" dirty="0"/>
              <a:t/>
            </a:r>
            <a:br>
              <a:rPr lang="en-US" dirty="0"/>
            </a:br>
            <a:endParaRPr lang="en-US" dirty="0"/>
          </a:p>
        </p:txBody>
      </p:sp>
      <p:sp>
        <p:nvSpPr>
          <p:cNvPr id="3" name="Content Placeholder 2"/>
          <p:cNvSpPr>
            <a:spLocks noGrp="1"/>
          </p:cNvSpPr>
          <p:nvPr>
            <p:ph idx="1"/>
          </p:nvPr>
        </p:nvSpPr>
        <p:spPr>
          <a:xfrm>
            <a:off x="838200" y="1280160"/>
            <a:ext cx="5068824" cy="4896803"/>
          </a:xfrm>
        </p:spPr>
        <p:txBody>
          <a:bodyPr/>
          <a:lstStyle/>
          <a:p>
            <a:r>
              <a:rPr lang="en-US" dirty="0" smtClean="0">
                <a:latin typeface="Times New Roman" panose="02020603050405020304" pitchFamily="18" charset="0"/>
                <a:cs typeface="Times New Roman" panose="02020603050405020304" pitchFamily="18" charset="0"/>
              </a:rPr>
              <a:t>The situation involved a nurse and a relative in a nursing facility.</a:t>
            </a:r>
          </a:p>
          <a:p>
            <a:r>
              <a:rPr lang="en-US" dirty="0" smtClean="0">
                <a:latin typeface="Times New Roman" panose="02020603050405020304" pitchFamily="18" charset="0"/>
                <a:cs typeface="Times New Roman" panose="02020603050405020304" pitchFamily="18" charset="0"/>
              </a:rPr>
              <a:t>The hospital serves a wide range of communities, hence a long queue</a:t>
            </a:r>
          </a:p>
          <a:p>
            <a:r>
              <a:rPr lang="en-US" dirty="0" smtClean="0">
                <a:latin typeface="Times New Roman" panose="02020603050405020304" pitchFamily="18" charset="0"/>
                <a:cs typeface="Times New Roman" panose="02020603050405020304" pitchFamily="18" charset="0"/>
              </a:rPr>
              <a:t>The patient requested to be served first since she was closely related to the nurse.</a:t>
            </a:r>
          </a:p>
          <a:p>
            <a:r>
              <a:rPr lang="en-US" dirty="0" smtClean="0">
                <a:latin typeface="Times New Roman" panose="02020603050405020304" pitchFamily="18" charset="0"/>
                <a:cs typeface="Times New Roman" panose="02020603050405020304" pitchFamily="18" charset="0"/>
              </a:rPr>
              <a:t>The patient further promised a tip </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180230" y="914400"/>
            <a:ext cx="5702017" cy="3712464"/>
          </a:xfrm>
          <a:prstGeom prst="rect">
            <a:avLst/>
          </a:prstGeom>
        </p:spPr>
      </p:pic>
    </p:spTree>
    <p:extLst>
      <p:ext uri="{BB962C8B-B14F-4D97-AF65-F5344CB8AC3E}">
        <p14:creationId xmlns="" xmlns:p14="http://schemas.microsoft.com/office/powerpoint/2010/main" val="1792699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pPr algn="ctr"/>
            <a:r>
              <a:rPr lang="en-US" sz="3600" dirty="0" smtClean="0">
                <a:latin typeface="Times New Roman" panose="02020603050405020304" pitchFamily="18" charset="0"/>
                <a:cs typeface="Times New Roman" panose="02020603050405020304" pitchFamily="18" charset="0"/>
              </a:rPr>
              <a:t>Continuation </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060704"/>
            <a:ext cx="5562600" cy="5116259"/>
          </a:xfrm>
        </p:spPr>
        <p:txBody>
          <a:bodyPr>
            <a:normAutofit lnSpcReduction="10000"/>
          </a:bodyPr>
          <a:lstStyle/>
          <a:p>
            <a:r>
              <a:rPr lang="en-US" dirty="0" smtClean="0">
                <a:latin typeface="Times New Roman" panose="02020603050405020304" pitchFamily="18" charset="0"/>
                <a:cs typeface="Times New Roman" panose="02020603050405020304" pitchFamily="18" charset="0"/>
              </a:rPr>
              <a:t>The above situation amounted to </a:t>
            </a:r>
            <a:r>
              <a:rPr lang="en-US" dirty="0">
                <a:latin typeface="Times New Roman" panose="02020603050405020304" pitchFamily="18" charset="0"/>
                <a:cs typeface="Times New Roman" panose="02020603050405020304" pitchFamily="18" charset="0"/>
              </a:rPr>
              <a:t>an ethical dilemma when viewed from a nurse's </a:t>
            </a:r>
            <a:r>
              <a:rPr lang="en-US" dirty="0" smtClean="0">
                <a:latin typeface="Times New Roman" panose="02020603050405020304" pitchFamily="18" charset="0"/>
                <a:cs typeface="Times New Roman" panose="02020603050405020304" pitchFamily="18" charset="0"/>
              </a:rPr>
              <a:t>perspective. </a:t>
            </a:r>
          </a:p>
          <a:p>
            <a:r>
              <a:rPr lang="en-US" dirty="0">
                <a:latin typeface="Times New Roman" panose="02020603050405020304" pitchFamily="18" charset="0"/>
                <a:cs typeface="Times New Roman" panose="02020603050405020304" pitchFamily="18" charset="0"/>
              </a:rPr>
              <a:t>nurse was torn between favoring the relative and working within the provisions of his </a:t>
            </a:r>
            <a:r>
              <a:rPr lang="en-US" dirty="0" smtClean="0">
                <a:latin typeface="Times New Roman" panose="02020603050405020304" pitchFamily="18" charset="0"/>
                <a:cs typeface="Times New Roman" panose="02020603050405020304" pitchFamily="18" charset="0"/>
              </a:rPr>
              <a:t>duty</a:t>
            </a:r>
          </a:p>
          <a:p>
            <a:r>
              <a:rPr lang="en-US" dirty="0" smtClean="0">
                <a:latin typeface="Times New Roman" panose="02020603050405020304" pitchFamily="18" charset="0"/>
                <a:cs typeface="Times New Roman" panose="02020603050405020304" pitchFamily="18" charset="0"/>
              </a:rPr>
              <a:t>That could </a:t>
            </a:r>
            <a:r>
              <a:rPr lang="en-US" dirty="0">
                <a:latin typeface="Times New Roman" panose="02020603050405020304" pitchFamily="18" charset="0"/>
                <a:cs typeface="Times New Roman" panose="02020603050405020304" pitchFamily="18" charset="0"/>
              </a:rPr>
              <a:t>contradict the nursing practice's ethical </a:t>
            </a:r>
            <a:r>
              <a:rPr lang="en-US" dirty="0" smtClean="0">
                <a:latin typeface="Times New Roman" panose="02020603050405020304" pitchFamily="18" charset="0"/>
                <a:cs typeface="Times New Roman" panose="02020603050405020304" pitchFamily="18" charset="0"/>
              </a:rPr>
              <a:t>requirements</a:t>
            </a:r>
          </a:p>
          <a:p>
            <a:r>
              <a:rPr lang="en-US" dirty="0" smtClean="0">
                <a:latin typeface="Times New Roman" panose="02020603050405020304" pitchFamily="18" charset="0"/>
                <a:cs typeface="Times New Roman" panose="02020603050405020304" pitchFamily="18" charset="0"/>
              </a:rPr>
              <a:t>Other patients could see the practice as unethical </a:t>
            </a:r>
          </a:p>
          <a:p>
            <a:r>
              <a:rPr lang="en-US" dirty="0">
                <a:latin typeface="Times New Roman" panose="02020603050405020304" pitchFamily="18" charset="0"/>
                <a:cs typeface="Times New Roman" panose="02020603050405020304" pitchFamily="18" charset="0"/>
              </a:rPr>
              <a:t>accepting the tip could be equated to healthcare fraud</a:t>
            </a:r>
            <a:endParaRPr lang="en-US" dirty="0" smtClean="0">
              <a:latin typeface="Times New Roman" panose="02020603050405020304" pitchFamily="18" charset="0"/>
              <a:cs typeface="Times New Roman" panose="02020603050405020304" pitchFamily="18" charset="0"/>
            </a:endParaRPr>
          </a:p>
          <a:p>
            <a:endParaRPr lang="en-US" dirty="0"/>
          </a:p>
        </p:txBody>
      </p:sp>
      <p:pic>
        <p:nvPicPr>
          <p:cNvPr id="4" name="Picture 3"/>
          <p:cNvPicPr>
            <a:picLocks noChangeAspect="1"/>
          </p:cNvPicPr>
          <p:nvPr/>
        </p:nvPicPr>
        <p:blipFill>
          <a:blip r:embed="rId3"/>
          <a:stretch>
            <a:fillRect/>
          </a:stretch>
        </p:blipFill>
        <p:spPr>
          <a:xfrm>
            <a:off x="6400800" y="1069531"/>
            <a:ext cx="5443729" cy="3742563"/>
          </a:xfrm>
          <a:prstGeom prst="rect">
            <a:avLst/>
          </a:prstGeom>
        </p:spPr>
      </p:pic>
    </p:spTree>
    <p:extLst>
      <p:ext uri="{BB962C8B-B14F-4D97-AF65-F5344CB8AC3E}">
        <p14:creationId xmlns="" xmlns:p14="http://schemas.microsoft.com/office/powerpoint/2010/main" val="2307741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Relationship of the situation to the code of ethics</a:t>
            </a:r>
            <a:r>
              <a:rPr lang="en-US" dirty="0"/>
              <a:t/>
            </a:r>
            <a:br>
              <a:rPr lang="en-US" dirty="0"/>
            </a:br>
            <a:endParaRPr lang="en-US" dirty="0"/>
          </a:p>
        </p:txBody>
      </p:sp>
      <p:sp>
        <p:nvSpPr>
          <p:cNvPr id="3" name="Content Placeholder 2"/>
          <p:cNvSpPr>
            <a:spLocks noGrp="1"/>
          </p:cNvSpPr>
          <p:nvPr>
            <p:ph idx="1"/>
          </p:nvPr>
        </p:nvSpPr>
        <p:spPr>
          <a:xfrm>
            <a:off x="838200" y="1316736"/>
            <a:ext cx="5654040" cy="4860227"/>
          </a:xfrm>
        </p:spPr>
        <p:txBody>
          <a:bodyPr/>
          <a:lstStyle/>
          <a:p>
            <a:r>
              <a:rPr lang="en-US" dirty="0">
                <a:latin typeface="Times New Roman" panose="02020603050405020304" pitchFamily="18" charset="0"/>
                <a:cs typeface="Times New Roman" panose="02020603050405020304" pitchFamily="18" charset="0"/>
              </a:rPr>
              <a:t>non-maleficence </a:t>
            </a:r>
            <a:r>
              <a:rPr lang="en-US" dirty="0" smtClean="0">
                <a:latin typeface="Times New Roman" panose="02020603050405020304" pitchFamily="18" charset="0"/>
                <a:cs typeface="Times New Roman" panose="02020603050405020304" pitchFamily="18" charset="0"/>
              </a:rPr>
              <a:t>is among the code of ethics related to the case</a:t>
            </a:r>
          </a:p>
          <a:p>
            <a:r>
              <a:rPr lang="en-US" dirty="0" smtClean="0">
                <a:latin typeface="Times New Roman" panose="02020603050405020304" pitchFamily="18" charset="0"/>
                <a:cs typeface="Times New Roman" panose="02020603050405020304" pitchFamily="18" charset="0"/>
              </a:rPr>
              <a:t>It means that nurses should not do harm to the patients</a:t>
            </a:r>
          </a:p>
          <a:p>
            <a:r>
              <a:rPr lang="en-US" dirty="0" smtClean="0">
                <a:latin typeface="Times New Roman" panose="02020603050405020304" pitchFamily="18" charset="0"/>
                <a:cs typeface="Times New Roman" panose="02020603050405020304" pitchFamily="18" charset="0"/>
              </a:rPr>
              <a:t>It contributes </a:t>
            </a:r>
            <a:r>
              <a:rPr lang="en-US" dirty="0">
                <a:latin typeface="Times New Roman" panose="02020603050405020304" pitchFamily="18" charset="0"/>
                <a:cs typeface="Times New Roman" panose="02020603050405020304" pitchFamily="18" charset="0"/>
              </a:rPr>
              <a:t>hugely to attaining goals and objectives more </a:t>
            </a:r>
            <a:r>
              <a:rPr lang="en-US" dirty="0" smtClean="0">
                <a:latin typeface="Times New Roman" panose="02020603050405020304" pitchFamily="18" charset="0"/>
                <a:cs typeface="Times New Roman" panose="02020603050405020304" pitchFamily="18" charset="0"/>
              </a:rPr>
              <a:t>efficiently</a:t>
            </a:r>
          </a:p>
          <a:p>
            <a:r>
              <a:rPr lang="en-US" dirty="0">
                <a:latin typeface="Times New Roman" panose="02020603050405020304" pitchFamily="18" charset="0"/>
                <a:cs typeface="Times New Roman" panose="02020603050405020304" pitchFamily="18" charset="0"/>
              </a:rPr>
              <a:t>the primary purpose of every nursing unit is to provide personalized </a:t>
            </a:r>
            <a:r>
              <a:rPr lang="en-US" dirty="0" smtClean="0">
                <a:latin typeface="Times New Roman" panose="02020603050405020304" pitchFamily="18" charset="0"/>
                <a:cs typeface="Times New Roman" panose="02020603050405020304" pitchFamily="18" charset="0"/>
              </a:rPr>
              <a:t>services devoid of harming patients</a:t>
            </a:r>
          </a:p>
          <a:p>
            <a:endParaRPr lang="en-US" dirty="0"/>
          </a:p>
        </p:txBody>
      </p:sp>
      <p:pic>
        <p:nvPicPr>
          <p:cNvPr id="4" name="Picture 3"/>
          <p:cNvPicPr>
            <a:picLocks noChangeAspect="1"/>
          </p:cNvPicPr>
          <p:nvPr/>
        </p:nvPicPr>
        <p:blipFill>
          <a:blip r:embed="rId3"/>
          <a:stretch>
            <a:fillRect/>
          </a:stretch>
        </p:blipFill>
        <p:spPr>
          <a:xfrm>
            <a:off x="6449545" y="1093046"/>
            <a:ext cx="5742455" cy="3533818"/>
          </a:xfrm>
          <a:prstGeom prst="rect">
            <a:avLst/>
          </a:prstGeom>
        </p:spPr>
      </p:pic>
    </p:spTree>
    <p:extLst>
      <p:ext uri="{BB962C8B-B14F-4D97-AF65-F5344CB8AC3E}">
        <p14:creationId xmlns="" xmlns:p14="http://schemas.microsoft.com/office/powerpoint/2010/main" val="3291436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Continuation</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335024"/>
            <a:ext cx="5690616" cy="4841939"/>
          </a:xfrm>
        </p:spPr>
        <p:txBody>
          <a:bodyPr/>
          <a:lstStyle/>
          <a:p>
            <a:r>
              <a:rPr lang="en-US" dirty="0">
                <a:latin typeface="Times New Roman" panose="02020603050405020304" pitchFamily="18" charset="0"/>
                <a:cs typeface="Times New Roman" panose="02020603050405020304" pitchFamily="18" charset="0"/>
              </a:rPr>
              <a:t>nurses' decisions should not harm or impact the patients </a:t>
            </a:r>
            <a:r>
              <a:rPr lang="en-US" dirty="0" smtClean="0">
                <a:latin typeface="Times New Roman" panose="02020603050405020304" pitchFamily="18" charset="0"/>
                <a:cs typeface="Times New Roman" panose="02020603050405020304" pitchFamily="18" charset="0"/>
              </a:rPr>
              <a:t>adversely</a:t>
            </a:r>
          </a:p>
          <a:p>
            <a:r>
              <a:rPr lang="en-US" dirty="0">
                <a:latin typeface="Times New Roman" panose="02020603050405020304" pitchFamily="18" charset="0"/>
                <a:cs typeface="Times New Roman" panose="02020603050405020304" pitchFamily="18" charset="0"/>
              </a:rPr>
              <a:t>decisions made in hospitals should not be based on nurses' </a:t>
            </a:r>
            <a:r>
              <a:rPr lang="en-US" dirty="0" smtClean="0">
                <a:latin typeface="Times New Roman" panose="02020603050405020304" pitchFamily="18" charset="0"/>
                <a:cs typeface="Times New Roman" panose="02020603050405020304" pitchFamily="18" charset="0"/>
              </a:rPr>
              <a:t>interests</a:t>
            </a:r>
          </a:p>
          <a:p>
            <a:r>
              <a:rPr lang="en-US" dirty="0">
                <a:latin typeface="Times New Roman" panose="02020603050405020304" pitchFamily="18" charset="0"/>
                <a:cs typeface="Times New Roman" panose="02020603050405020304" pitchFamily="18" charset="0"/>
              </a:rPr>
              <a:t>the nurse's decision could harm other patients if he could have followed the instructions of his cousin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patients who received the service ticket before </a:t>
            </a:r>
            <a:r>
              <a:rPr lang="en-US" dirty="0" smtClean="0">
                <a:latin typeface="Times New Roman" panose="02020603050405020304" pitchFamily="18" charset="0"/>
                <a:cs typeface="Times New Roman" panose="02020603050405020304" pitchFamily="18" charset="0"/>
              </a:rPr>
              <a:t>her </a:t>
            </a:r>
            <a:r>
              <a:rPr lang="en-US" dirty="0">
                <a:latin typeface="Times New Roman" panose="02020603050405020304" pitchFamily="18" charset="0"/>
                <a:cs typeface="Times New Roman" panose="02020603050405020304" pitchFamily="18" charset="0"/>
              </a:rPr>
              <a:t>could be emotionally harmed</a:t>
            </a:r>
            <a:endParaRPr lang="en-US" b="1" dirty="0" smtClean="0">
              <a:latin typeface="Times New Roman" panose="02020603050405020304" pitchFamily="18" charset="0"/>
              <a:cs typeface="Times New Roman" panose="02020603050405020304" pitchFamily="18" charset="0"/>
            </a:endParaRPr>
          </a:p>
          <a:p>
            <a:endParaRPr lang="en-US" dirty="0"/>
          </a:p>
        </p:txBody>
      </p:sp>
      <p:pic>
        <p:nvPicPr>
          <p:cNvPr id="4" name="Picture 3"/>
          <p:cNvPicPr>
            <a:picLocks noChangeAspect="1"/>
          </p:cNvPicPr>
          <p:nvPr/>
        </p:nvPicPr>
        <p:blipFill>
          <a:blip r:embed="rId3"/>
          <a:stretch>
            <a:fillRect/>
          </a:stretch>
        </p:blipFill>
        <p:spPr>
          <a:xfrm>
            <a:off x="6419884" y="1335024"/>
            <a:ext cx="5555575" cy="3730752"/>
          </a:xfrm>
          <a:prstGeom prst="rect">
            <a:avLst/>
          </a:prstGeom>
        </p:spPr>
      </p:pic>
    </p:spTree>
    <p:extLst>
      <p:ext uri="{BB962C8B-B14F-4D97-AF65-F5344CB8AC3E}">
        <p14:creationId xmlns="" xmlns:p14="http://schemas.microsoft.com/office/powerpoint/2010/main" val="2600769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a:latin typeface="Times New Roman" panose="02020603050405020304" pitchFamily="18" charset="0"/>
                <a:cs typeface="Times New Roman" panose="02020603050405020304" pitchFamily="18" charset="0"/>
              </a:rPr>
              <a:t>Principles of ethics related to the situation </a:t>
            </a:r>
            <a:r>
              <a:rPr lang="en-US" dirty="0"/>
              <a:t/>
            </a:r>
            <a:br>
              <a:rPr lang="en-US" dirty="0"/>
            </a:br>
            <a:endParaRPr lang="en-US" dirty="0"/>
          </a:p>
        </p:txBody>
      </p:sp>
      <p:sp>
        <p:nvSpPr>
          <p:cNvPr id="3" name="Content Placeholder 2"/>
          <p:cNvSpPr>
            <a:spLocks noGrp="1"/>
          </p:cNvSpPr>
          <p:nvPr>
            <p:ph idx="1"/>
          </p:nvPr>
        </p:nvSpPr>
        <p:spPr>
          <a:xfrm>
            <a:off x="694944" y="1115568"/>
            <a:ext cx="5358384" cy="5061395"/>
          </a:xfrm>
        </p:spPr>
        <p:txBody>
          <a:bodyPr/>
          <a:lstStyle/>
          <a:p>
            <a:r>
              <a:rPr lang="en-US" dirty="0" smtClean="0">
                <a:latin typeface="Times New Roman" panose="02020603050405020304" pitchFamily="18" charset="0"/>
                <a:cs typeface="Times New Roman" panose="02020603050405020304" pitchFamily="18" charset="0"/>
              </a:rPr>
              <a:t>The principle of beneficence is related to the illustrated situation</a:t>
            </a:r>
          </a:p>
          <a:p>
            <a:r>
              <a:rPr lang="en-US" dirty="0">
                <a:latin typeface="Times New Roman" panose="02020603050405020304" pitchFamily="18" charset="0"/>
                <a:cs typeface="Times New Roman" panose="02020603050405020304" pitchFamily="18" charset="0"/>
              </a:rPr>
              <a:t>nurses should ensure that patients benefit fully from the services </a:t>
            </a:r>
            <a:r>
              <a:rPr lang="en-US" dirty="0" smtClean="0">
                <a:latin typeface="Times New Roman" panose="02020603050405020304" pitchFamily="18" charset="0"/>
                <a:cs typeface="Times New Roman" panose="02020603050405020304" pitchFamily="18" charset="0"/>
              </a:rPr>
              <a:t>provided</a:t>
            </a:r>
          </a:p>
          <a:p>
            <a:r>
              <a:rPr lang="en-US" dirty="0" smtClean="0">
                <a:latin typeface="Times New Roman" panose="02020603050405020304" pitchFamily="18" charset="0"/>
                <a:cs typeface="Times New Roman" panose="02020603050405020304" pitchFamily="18" charset="0"/>
              </a:rPr>
              <a:t>The nurses wanted the patient to benefit devoid of ethical contradictions</a:t>
            </a:r>
          </a:p>
          <a:p>
            <a:r>
              <a:rPr lang="en-US" dirty="0">
                <a:latin typeface="Times New Roman" panose="02020603050405020304" pitchFamily="18" charset="0"/>
                <a:cs typeface="Times New Roman" panose="02020603050405020304" pitchFamily="18" charset="0"/>
              </a:rPr>
              <a:t>services should be geared towards benefiting patients equally</a:t>
            </a:r>
          </a:p>
          <a:p>
            <a:endParaRPr lang="en-US" dirty="0"/>
          </a:p>
        </p:txBody>
      </p:sp>
      <p:pic>
        <p:nvPicPr>
          <p:cNvPr id="4" name="Picture 3"/>
          <p:cNvPicPr>
            <a:picLocks noChangeAspect="1"/>
          </p:cNvPicPr>
          <p:nvPr/>
        </p:nvPicPr>
        <p:blipFill>
          <a:blip r:embed="rId3"/>
          <a:stretch>
            <a:fillRect/>
          </a:stretch>
        </p:blipFill>
        <p:spPr>
          <a:xfrm>
            <a:off x="5900904" y="1115568"/>
            <a:ext cx="6038112" cy="3225571"/>
          </a:xfrm>
          <a:prstGeom prst="rect">
            <a:avLst/>
          </a:prstGeom>
        </p:spPr>
      </p:pic>
    </p:spTree>
    <p:extLst>
      <p:ext uri="{BB962C8B-B14F-4D97-AF65-F5344CB8AC3E}">
        <p14:creationId xmlns="" xmlns:p14="http://schemas.microsoft.com/office/powerpoint/2010/main" val="1201197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Continuation</a:t>
            </a:r>
            <a:r>
              <a:rPr lang="en-US" dirty="0" smtClean="0"/>
              <a:t> </a:t>
            </a:r>
            <a:endParaRPr lang="en-US" dirty="0"/>
          </a:p>
        </p:txBody>
      </p:sp>
      <p:sp>
        <p:nvSpPr>
          <p:cNvPr id="3" name="Content Placeholder 2"/>
          <p:cNvSpPr>
            <a:spLocks noGrp="1"/>
          </p:cNvSpPr>
          <p:nvPr>
            <p:ph idx="1"/>
          </p:nvPr>
        </p:nvSpPr>
        <p:spPr>
          <a:xfrm>
            <a:off x="838200" y="1261872"/>
            <a:ext cx="4867656" cy="4915091"/>
          </a:xfrm>
        </p:spPr>
        <p:txBody>
          <a:bodyPr/>
          <a:lstStyle/>
          <a:p>
            <a:r>
              <a:rPr lang="en-US" dirty="0" smtClean="0">
                <a:latin typeface="Times New Roman" panose="02020603050405020304" pitchFamily="18" charset="0"/>
                <a:cs typeface="Times New Roman" panose="02020603050405020304" pitchFamily="18" charset="0"/>
              </a:rPr>
              <a:t>The principle of fairness can as well as arise in the above situation </a:t>
            </a:r>
          </a:p>
          <a:p>
            <a:r>
              <a:rPr lang="en-US" dirty="0" smtClean="0">
                <a:latin typeface="Times New Roman" panose="02020603050405020304" pitchFamily="18" charset="0"/>
                <a:cs typeface="Times New Roman" panose="02020603050405020304" pitchFamily="18" charset="0"/>
              </a:rPr>
              <a:t>Justice ensures fairness on services provided</a:t>
            </a:r>
          </a:p>
          <a:p>
            <a:r>
              <a:rPr lang="en-US" dirty="0">
                <a:latin typeface="Times New Roman" panose="02020603050405020304" pitchFamily="18" charset="0"/>
                <a:cs typeface="Times New Roman" panose="02020603050405020304" pitchFamily="18" charset="0"/>
              </a:rPr>
              <a:t>decision made by nurses should be free from </a:t>
            </a:r>
            <a:r>
              <a:rPr lang="en-US" dirty="0" smtClean="0">
                <a:latin typeface="Times New Roman" panose="02020603050405020304" pitchFamily="18" charset="0"/>
                <a:cs typeface="Times New Roman" panose="02020603050405020304" pitchFamily="18" charset="0"/>
              </a:rPr>
              <a:t>bias</a:t>
            </a:r>
          </a:p>
          <a:p>
            <a:r>
              <a:rPr lang="en-US" dirty="0" smtClean="0">
                <a:latin typeface="Times New Roman" panose="02020603050405020304" pitchFamily="18" charset="0"/>
                <a:cs typeface="Times New Roman" panose="02020603050405020304" pitchFamily="18" charset="0"/>
              </a:rPr>
              <a:t>Giving the patient first priority could lead to provision of unfair services. </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096000" y="1261872"/>
            <a:ext cx="5980176" cy="3979535"/>
          </a:xfrm>
          <a:prstGeom prst="rect">
            <a:avLst/>
          </a:prstGeom>
        </p:spPr>
      </p:pic>
    </p:spTree>
    <p:extLst>
      <p:ext uri="{BB962C8B-B14F-4D97-AF65-F5344CB8AC3E}">
        <p14:creationId xmlns="" xmlns:p14="http://schemas.microsoft.com/office/powerpoint/2010/main" val="2461890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latin typeface="Times New Roman" panose="02020603050405020304" pitchFamily="18" charset="0"/>
                <a:cs typeface="Times New Roman" panose="02020603050405020304" pitchFamily="18" charset="0"/>
              </a:rPr>
              <a:t>Lessening the impact of healthcare fraud</a:t>
            </a:r>
            <a:r>
              <a:rPr lang="en-US" dirty="0"/>
              <a:t/>
            </a:r>
            <a:br>
              <a:rPr lang="en-US" dirty="0"/>
            </a:br>
            <a:endParaRPr lang="en-US" dirty="0"/>
          </a:p>
        </p:txBody>
      </p:sp>
      <p:sp>
        <p:nvSpPr>
          <p:cNvPr id="3" name="Content Placeholder 2"/>
          <p:cNvSpPr>
            <a:spLocks noGrp="1"/>
          </p:cNvSpPr>
          <p:nvPr>
            <p:ph idx="1"/>
          </p:nvPr>
        </p:nvSpPr>
        <p:spPr>
          <a:xfrm>
            <a:off x="838200" y="1097280"/>
            <a:ext cx="4885944" cy="5079683"/>
          </a:xfrm>
        </p:spPr>
        <p:txBody>
          <a:bodyPr/>
          <a:lstStyle/>
          <a:p>
            <a:r>
              <a:rPr lang="en-US" dirty="0" smtClean="0">
                <a:latin typeface="Times New Roman" panose="02020603050405020304" pitchFamily="18" charset="0"/>
                <a:cs typeface="Times New Roman" panose="02020603050405020304" pitchFamily="18" charset="0"/>
              </a:rPr>
              <a:t>Can be lessened through promoting information campaigns</a:t>
            </a:r>
          </a:p>
          <a:p>
            <a:r>
              <a:rPr lang="en-US" dirty="0" smtClean="0">
                <a:latin typeface="Times New Roman" panose="02020603050405020304" pitchFamily="18" charset="0"/>
                <a:cs typeface="Times New Roman" panose="02020603050405020304" pitchFamily="18" charset="0"/>
              </a:rPr>
              <a:t> nurses should instigate their senior to provide teachings various approaches to avoiding corruption</a:t>
            </a:r>
          </a:p>
          <a:p>
            <a:r>
              <a:rPr lang="en-US" dirty="0" smtClean="0">
                <a:latin typeface="Times New Roman" panose="02020603050405020304" pitchFamily="18" charset="0"/>
                <a:cs typeface="Times New Roman" panose="02020603050405020304" pitchFamily="18" charset="0"/>
              </a:rPr>
              <a:t>Promoting </a:t>
            </a:r>
            <a:r>
              <a:rPr lang="en-US" dirty="0">
                <a:latin typeface="Times New Roman" panose="02020603050405020304" pitchFamily="18" charset="0"/>
                <a:cs typeface="Times New Roman" panose="02020603050405020304" pitchFamily="18" charset="0"/>
              </a:rPr>
              <a:t>accountability and transparency during decision making</a:t>
            </a:r>
          </a:p>
        </p:txBody>
      </p:sp>
      <p:pic>
        <p:nvPicPr>
          <p:cNvPr id="4" name="Picture 3"/>
          <p:cNvPicPr>
            <a:picLocks noChangeAspect="1"/>
          </p:cNvPicPr>
          <p:nvPr/>
        </p:nvPicPr>
        <p:blipFill>
          <a:blip r:embed="rId3"/>
          <a:stretch>
            <a:fillRect/>
          </a:stretch>
        </p:blipFill>
        <p:spPr>
          <a:xfrm>
            <a:off x="5708523" y="1097280"/>
            <a:ext cx="6254496" cy="3127248"/>
          </a:xfrm>
          <a:prstGeom prst="rect">
            <a:avLst/>
          </a:prstGeom>
        </p:spPr>
      </p:pic>
    </p:spTree>
    <p:extLst>
      <p:ext uri="{BB962C8B-B14F-4D97-AF65-F5344CB8AC3E}">
        <p14:creationId xmlns="" xmlns:p14="http://schemas.microsoft.com/office/powerpoint/2010/main" val="3468786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latin typeface="Times New Roman" panose="02020603050405020304" pitchFamily="18" charset="0"/>
                <a:cs typeface="Times New Roman" panose="02020603050405020304" pitchFamily="18" charset="0"/>
              </a:rPr>
              <a:t>Continuation </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499616"/>
            <a:ext cx="6477000" cy="4677347"/>
          </a:xfrm>
        </p:spPr>
        <p:txBody>
          <a:bodyPr/>
          <a:lstStyle/>
          <a:p>
            <a:r>
              <a:rPr lang="en-US" dirty="0">
                <a:latin typeface="Times New Roman" panose="02020603050405020304" pitchFamily="18" charset="0"/>
                <a:cs typeface="Times New Roman" panose="02020603050405020304" pitchFamily="18" charset="0"/>
              </a:rPr>
              <a:t>Promoting detection and punishment of corruption cases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Healthcare fraud cases should be addressed using </a:t>
            </a:r>
            <a:r>
              <a:rPr lang="en-US" dirty="0">
                <a:latin typeface="Times New Roman" panose="02020603050405020304" pitchFamily="18" charset="0"/>
                <a:cs typeface="Times New Roman" panose="02020603050405020304" pitchFamily="18" charset="0"/>
              </a:rPr>
              <a:t>standard rules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Nurses should ensure that the victims of healthcare fraud are subjected to the relevant jurisdiction </a:t>
            </a:r>
          </a:p>
          <a:p>
            <a:r>
              <a:rPr lang="en-US" dirty="0" smtClean="0">
                <a:latin typeface="Times New Roman" panose="02020603050405020304" pitchFamily="18" charset="0"/>
                <a:cs typeface="Times New Roman" panose="02020603050405020304" pitchFamily="18" charset="0"/>
              </a:rPr>
              <a:t>Nurses should advocate for putting in place anti-corruption agencies </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949440" y="1333500"/>
            <a:ext cx="5104447" cy="3353824"/>
          </a:xfrm>
          <a:prstGeom prst="rect">
            <a:avLst/>
          </a:prstGeom>
        </p:spPr>
      </p:pic>
    </p:spTree>
    <p:extLst>
      <p:ext uri="{BB962C8B-B14F-4D97-AF65-F5344CB8AC3E}">
        <p14:creationId xmlns="" xmlns:p14="http://schemas.microsoft.com/office/powerpoint/2010/main" val="4197406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dirty="0" smtClean="0">
                <a:latin typeface="Times New Roman" panose="02020603050405020304" pitchFamily="18" charset="0"/>
                <a:cs typeface="Times New Roman" panose="02020603050405020304" pitchFamily="18" charset="0"/>
              </a:rPr>
              <a:t>Conclusion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914400"/>
            <a:ext cx="5928360" cy="5262563"/>
          </a:xfrm>
        </p:spPr>
        <p:txBody>
          <a:bodyPr>
            <a:normAutofit lnSpcReduction="10000"/>
          </a:bodyPr>
          <a:lstStyle/>
          <a:p>
            <a:r>
              <a:rPr lang="en-US" dirty="0">
                <a:latin typeface="Times New Roman" panose="02020603050405020304" pitchFamily="18" charset="0"/>
                <a:cs typeface="Times New Roman" panose="02020603050405020304" pitchFamily="18" charset="0"/>
              </a:rPr>
              <a:t>occupational and healthcare fraud are common among healthcare </a:t>
            </a:r>
            <a:r>
              <a:rPr lang="en-US" dirty="0" smtClean="0">
                <a:latin typeface="Times New Roman" panose="02020603050405020304" pitchFamily="18" charset="0"/>
                <a:cs typeface="Times New Roman" panose="02020603050405020304" pitchFamily="18" charset="0"/>
              </a:rPr>
              <a:t>facilities</a:t>
            </a:r>
          </a:p>
          <a:p>
            <a:r>
              <a:rPr lang="en-US" dirty="0" smtClean="0">
                <a:latin typeface="Times New Roman" panose="02020603050405020304" pitchFamily="18" charset="0"/>
                <a:cs typeface="Times New Roman" panose="02020603050405020304" pitchFamily="18" charset="0"/>
              </a:rPr>
              <a:t>The situation discussion above </a:t>
            </a:r>
            <a:r>
              <a:rPr lang="en-US" dirty="0">
                <a:latin typeface="Times New Roman" panose="02020603050405020304" pitchFamily="18" charset="0"/>
                <a:cs typeface="Times New Roman" panose="02020603050405020304" pitchFamily="18" charset="0"/>
              </a:rPr>
              <a:t>is a clear indication that corruption and nepotism are still active in healthcare </a:t>
            </a:r>
            <a:r>
              <a:rPr lang="en-US" dirty="0" smtClean="0">
                <a:latin typeface="Times New Roman" panose="02020603050405020304" pitchFamily="18" charset="0"/>
                <a:cs typeface="Times New Roman" panose="02020603050405020304" pitchFamily="18" charset="0"/>
              </a:rPr>
              <a:t>facilities</a:t>
            </a:r>
          </a:p>
          <a:p>
            <a:r>
              <a:rPr lang="en-US" dirty="0">
                <a:latin typeface="Times New Roman" panose="02020603050405020304" pitchFamily="18" charset="0"/>
                <a:cs typeface="Times New Roman" panose="02020603050405020304" pitchFamily="18" charset="0"/>
              </a:rPr>
              <a:t>Non-maleficence, injustice, and beneficence are the ethical principles that are directly related to the case scenario outlined </a:t>
            </a:r>
            <a:r>
              <a:rPr lang="en-US" dirty="0" smtClean="0">
                <a:latin typeface="Times New Roman" panose="02020603050405020304" pitchFamily="18" charset="0"/>
                <a:cs typeface="Times New Roman" panose="02020603050405020304" pitchFamily="18" charset="0"/>
              </a:rPr>
              <a:t>above</a:t>
            </a:r>
          </a:p>
          <a:p>
            <a:r>
              <a:rPr lang="en-US" dirty="0">
                <a:latin typeface="Times New Roman" panose="02020603050405020304" pitchFamily="18" charset="0"/>
                <a:cs typeface="Times New Roman" panose="02020603050405020304" pitchFamily="18" charset="0"/>
              </a:rPr>
              <a:t>advocating for information campaigns and emphasizing nurses' transparency and </a:t>
            </a:r>
            <a:r>
              <a:rPr lang="en-US" dirty="0" smtClean="0">
                <a:latin typeface="Times New Roman" panose="02020603050405020304" pitchFamily="18" charset="0"/>
                <a:cs typeface="Times New Roman" panose="02020603050405020304" pitchFamily="18" charset="0"/>
              </a:rPr>
              <a:t>accountability can be applied to address the nurse’s situation. </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607628" y="1097280"/>
            <a:ext cx="5551715" cy="3108960"/>
          </a:xfrm>
          <a:prstGeom prst="rect">
            <a:avLst/>
          </a:prstGeom>
        </p:spPr>
      </p:pic>
    </p:spTree>
    <p:extLst>
      <p:ext uri="{BB962C8B-B14F-4D97-AF65-F5344CB8AC3E}">
        <p14:creationId xmlns="" xmlns:p14="http://schemas.microsoft.com/office/powerpoint/2010/main" val="249601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125"/>
            <a:ext cx="10530840" cy="951611"/>
          </a:xfrm>
        </p:spPr>
        <p:txBody>
          <a:bodyPr>
            <a:normAutofit/>
          </a:bodyPr>
          <a:lstStyle/>
          <a:p>
            <a:pPr algn="ctr"/>
            <a:r>
              <a:rPr lang="en-US" sz="3600" dirty="0" smtClean="0">
                <a:latin typeface="Times New Roman" panose="02020603050405020304" pitchFamily="18" charset="0"/>
                <a:cs typeface="Times New Roman" panose="02020603050405020304" pitchFamily="18" charset="0"/>
              </a:rPr>
              <a:t>References </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6656" y="1499616"/>
            <a:ext cx="10677144" cy="4677347"/>
          </a:xfrm>
        </p:spPr>
        <p:txBody>
          <a:bodyPr/>
          <a:lstStyle/>
          <a:p>
            <a:r>
              <a:rPr lang="en-US" dirty="0" smtClean="0">
                <a:latin typeface="Times New Roman" panose="02020603050405020304" pitchFamily="18" charset="0"/>
                <a:cs typeface="Times New Roman" panose="02020603050405020304" pitchFamily="18" charset="0"/>
              </a:rPr>
              <a:t>Epstein</a:t>
            </a:r>
            <a:r>
              <a:rPr lang="en-US" dirty="0">
                <a:latin typeface="Times New Roman" panose="02020603050405020304" pitchFamily="18" charset="0"/>
                <a:cs typeface="Times New Roman" panose="02020603050405020304" pitchFamily="18" charset="0"/>
              </a:rPr>
              <a:t>, B., &amp; Turner, M. (2015). The nursing code of ethics: Its value, </a:t>
            </a:r>
            <a:r>
              <a:rPr lang="en-US" dirty="0" smtClean="0">
                <a:latin typeface="Times New Roman" panose="02020603050405020304" pitchFamily="18" charset="0"/>
                <a:cs typeface="Times New Roman" panose="02020603050405020304" pitchFamily="18" charset="0"/>
              </a:rPr>
              <a:t>	its </a:t>
            </a:r>
            <a:r>
              <a:rPr lang="en-US" dirty="0">
                <a:latin typeface="Times New Roman" panose="02020603050405020304" pitchFamily="18" charset="0"/>
                <a:cs typeface="Times New Roman" panose="02020603050405020304" pitchFamily="18" charset="0"/>
              </a:rPr>
              <a:t>history. </a:t>
            </a:r>
            <a:r>
              <a:rPr lang="en-US" i="1" dirty="0">
                <a:latin typeface="Times New Roman" panose="02020603050405020304" pitchFamily="18" charset="0"/>
                <a:cs typeface="Times New Roman" panose="02020603050405020304" pitchFamily="18" charset="0"/>
              </a:rPr>
              <a:t>OJIN: The Online Journal of Issues in Nursing</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20</a:t>
            </a:r>
            <a:r>
              <a:rPr lang="en-US" dirty="0">
                <a:latin typeface="Times New Roman" panose="02020603050405020304" pitchFamily="18" charset="0"/>
                <a:cs typeface="Times New Roman" panose="02020603050405020304" pitchFamily="18" charset="0"/>
              </a:rPr>
              <a:t>(2), </a:t>
            </a:r>
            <a:r>
              <a:rPr lang="en-US" dirty="0" smtClean="0">
                <a:latin typeface="Times New Roman" panose="02020603050405020304" pitchFamily="18" charset="0"/>
                <a:cs typeface="Times New Roman" panose="02020603050405020304" pitchFamily="18" charset="0"/>
              </a:rPr>
              <a:t>	1-10</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Hudson, S., &amp; Claasen, C. (2017). Nepotism and cronyism as a cultural </a:t>
            </a:r>
            <a:r>
              <a:rPr lang="en-US" dirty="0" smtClean="0">
                <a:latin typeface="Times New Roman" panose="02020603050405020304" pitchFamily="18" charset="0"/>
                <a:cs typeface="Times New Roman" panose="02020603050405020304" pitchFamily="18" charset="0"/>
              </a:rPr>
              <a:t>	phenomenon</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S., Michael, SH Aßländer,(Eds.), The handbook of </a:t>
            </a:r>
            <a:r>
              <a:rPr lang="en-US" i="1" dirty="0" smtClean="0">
                <a:latin typeface="Times New Roman" panose="02020603050405020304" pitchFamily="18" charset="0"/>
                <a:cs typeface="Times New Roman" panose="02020603050405020304" pitchFamily="18" charset="0"/>
              </a:rPr>
              <a:t>	business </a:t>
            </a:r>
            <a:r>
              <a:rPr lang="en-US" i="1" dirty="0">
                <a:latin typeface="Times New Roman" panose="02020603050405020304" pitchFamily="18" charset="0"/>
                <a:cs typeface="Times New Roman" panose="02020603050405020304" pitchFamily="18" charset="0"/>
              </a:rPr>
              <a:t>and corruption: Cross-sectoral experiences</a:t>
            </a:r>
            <a:r>
              <a:rPr lang="en-US" dirty="0">
                <a:latin typeface="Times New Roman" panose="02020603050405020304" pitchFamily="18" charset="0"/>
                <a:cs typeface="Times New Roman" panose="02020603050405020304" pitchFamily="18" charset="0"/>
              </a:rPr>
              <a:t>, 95-118.</a:t>
            </a:r>
          </a:p>
          <a:p>
            <a:r>
              <a:rPr lang="en-US" dirty="0">
                <a:latin typeface="Times New Roman" panose="02020603050405020304" pitchFamily="18" charset="0"/>
                <a:cs typeface="Times New Roman" panose="02020603050405020304" pitchFamily="18" charset="0"/>
              </a:rPr>
              <a:t>Tinnon, E., Masters, K., &amp; Butts, J. (2018). A pragmatic approach to the </a:t>
            </a:r>
            <a:r>
              <a:rPr lang="en-US" dirty="0" smtClean="0">
                <a:latin typeface="Times New Roman" panose="02020603050405020304" pitchFamily="18" charset="0"/>
                <a:cs typeface="Times New Roman" panose="02020603050405020304" pitchFamily="18" charset="0"/>
              </a:rPr>
              <a:t>	application </a:t>
            </a:r>
            <a:r>
              <a:rPr lang="en-US" dirty="0">
                <a:latin typeface="Times New Roman" panose="02020603050405020304" pitchFamily="18" charset="0"/>
                <a:cs typeface="Times New Roman" panose="02020603050405020304" pitchFamily="18" charset="0"/>
              </a:rPr>
              <a:t>of the code of ethics in nursing education. </a:t>
            </a:r>
            <a:r>
              <a:rPr lang="en-US" i="1" dirty="0">
                <a:latin typeface="Times New Roman" panose="02020603050405020304" pitchFamily="18" charset="0"/>
                <a:cs typeface="Times New Roman" panose="02020603050405020304" pitchFamily="18" charset="0"/>
              </a:rPr>
              <a:t>Nurse </a:t>
            </a:r>
            <a:r>
              <a:rPr lang="en-US" i="1" dirty="0" smtClean="0">
                <a:latin typeface="Times New Roman" panose="02020603050405020304" pitchFamily="18" charset="0"/>
                <a:cs typeface="Times New Roman" panose="02020603050405020304" pitchFamily="18" charset="0"/>
              </a:rPr>
              <a:t>	educator</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43</a:t>
            </a:r>
            <a:r>
              <a:rPr lang="en-US" dirty="0">
                <a:latin typeface="Times New Roman" panose="02020603050405020304" pitchFamily="18" charset="0"/>
                <a:cs typeface="Times New Roman" panose="02020603050405020304" pitchFamily="18" charset="0"/>
              </a:rPr>
              <a:t>(1), 32-36.</a:t>
            </a:r>
          </a:p>
          <a:p>
            <a:endParaRPr lang="en-US" dirty="0"/>
          </a:p>
        </p:txBody>
      </p:sp>
    </p:spTree>
    <p:extLst>
      <p:ext uri="{BB962C8B-B14F-4D97-AF65-F5344CB8AC3E}">
        <p14:creationId xmlns="" xmlns:p14="http://schemas.microsoft.com/office/powerpoint/2010/main" val="31933919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TotalTime>
  <Words>1627</Words>
  <Application>Microsoft Office PowerPoint</Application>
  <PresentationFormat>Custom</PresentationFormat>
  <Paragraphs>78</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     Occupational Fraud and Abuse </vt:lpstr>
      <vt:lpstr>   Introduction  </vt:lpstr>
      <vt:lpstr>Description of the ethical situation </vt:lpstr>
      <vt:lpstr>Continuation </vt:lpstr>
      <vt:lpstr>Relationship of the situation to the code of ethics </vt:lpstr>
      <vt:lpstr>Continuation</vt:lpstr>
      <vt:lpstr>Principles of ethics related to the situation  </vt:lpstr>
      <vt:lpstr>Continuation </vt:lpstr>
      <vt:lpstr>Lessening the impact of healthcare fraud </vt:lpstr>
      <vt:lpstr>Continuation </vt:lpstr>
      <vt:lpstr>Conclusion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Occupational Fraud and Abuse</dc:title>
  <dc:creator>ELOHIM</dc:creator>
  <cp:lastModifiedBy>ADM</cp:lastModifiedBy>
  <cp:revision>14</cp:revision>
  <dcterms:created xsi:type="dcterms:W3CDTF">2020-06-17T05:04:52Z</dcterms:created>
  <dcterms:modified xsi:type="dcterms:W3CDTF">2020-06-17T11:14:32Z</dcterms:modified>
</cp:coreProperties>
</file>